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661652-756F-4399-8DDD-709403E8154D}">
  <a:tblStyle styleId="{1F661652-756F-4399-8DDD-709403E815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maticS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5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34be1d162_3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34be1d162_3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34be1d162_3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34be1d162_3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34be1d162_3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34be1d162_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34be1d162_3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34be1d162_3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34be1d16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34be1d16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388a9e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388a9e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34be1d16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34be1d16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34be1d162_3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34be1d162_3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34be1d16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34be1d16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34be1d16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34be1d1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34be1d1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34be1d1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34be1d16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34be1d1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34be1d16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34be1d16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34be1d162_3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34be1d162_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34be1d162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34be1d162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388a9ec91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388a9ec91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34be1d16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34be1d16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EcoSMART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908950" y="4794900"/>
            <a:ext cx="5217000" cy="3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CISSE Ibrahima, CAMARA Moussa, MEDELLEL Sayah, ABDELHEDI Oussama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4250"/>
            <a:ext cx="1729250" cy="17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50" y="3374775"/>
            <a:ext cx="1713250" cy="17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2"/>
          <p:cNvGraphicFramePr/>
          <p:nvPr/>
        </p:nvGraphicFramePr>
        <p:xfrm>
          <a:off x="952500" y="4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{1F661652-756F-4399-8DDD-709403E8154D}</a:tableStyleId>
              </a:tblPr>
              <a:tblGrid>
                <a:gridCol w="3619500"/>
                <a:gridCol w="3619500"/>
              </a:tblGrid>
              <a:tr h="21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Google Nest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Ecobee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Energy 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Enphase Energy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125" y="987625"/>
            <a:ext cx="143512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796" y="1015996"/>
            <a:ext cx="1463075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750" y="3332800"/>
            <a:ext cx="3071875" cy="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37" y="3212422"/>
            <a:ext cx="2670810" cy="9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use cases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1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1950025" y="4032775"/>
            <a:ext cx="17184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Modélisations</a:t>
            </a:r>
            <a:endParaRPr sz="1200"/>
          </a:p>
        </p:txBody>
      </p:sp>
      <p:sp>
        <p:nvSpPr>
          <p:cNvPr id="204" name="Google Shape;204;p26"/>
          <p:cNvSpPr/>
          <p:nvPr/>
        </p:nvSpPr>
        <p:spPr>
          <a:xfrm>
            <a:off x="5437175" y="4032775"/>
            <a:ext cx="16326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Circuit</a:t>
            </a:r>
            <a:endParaRPr sz="1200"/>
          </a:p>
        </p:txBody>
      </p:sp>
      <p:sp>
        <p:nvSpPr>
          <p:cNvPr id="205" name="Google Shape;205;p26"/>
          <p:cNvSpPr/>
          <p:nvPr/>
        </p:nvSpPr>
        <p:spPr>
          <a:xfrm>
            <a:off x="3718750" y="4032775"/>
            <a:ext cx="16326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Composants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03150" y="18770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</a:t>
            </a:r>
            <a:endParaRPr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2241354" y="1057553"/>
            <a:ext cx="4036590" cy="3941676"/>
            <a:chOff x="2256567" y="677103"/>
            <a:chExt cx="4036590" cy="3941676"/>
          </a:xfrm>
        </p:grpSpPr>
        <p:sp>
          <p:nvSpPr>
            <p:cNvPr id="212" name="Google Shape;212;p27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7"/>
          <p:cNvGrpSpPr/>
          <p:nvPr/>
        </p:nvGrpSpPr>
        <p:grpSpPr>
          <a:xfrm>
            <a:off x="4431981" y="2196216"/>
            <a:ext cx="2440200" cy="2440200"/>
            <a:chOff x="4447194" y="1815766"/>
            <a:chExt cx="2440200" cy="2440200"/>
          </a:xfrm>
        </p:grpSpPr>
        <p:sp>
          <p:nvSpPr>
            <p:cNvPr id="219" name="Google Shape;219;p27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Arduino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1" name="Google Shape;221;p27"/>
          <p:cNvGrpSpPr/>
          <p:nvPr/>
        </p:nvGrpSpPr>
        <p:grpSpPr>
          <a:xfrm>
            <a:off x="3551724" y="1754503"/>
            <a:ext cx="1423800" cy="1423800"/>
            <a:chOff x="3490737" y="1374053"/>
            <a:chExt cx="1423800" cy="1423800"/>
          </a:xfrm>
        </p:grpSpPr>
        <p:sp>
          <p:nvSpPr>
            <p:cNvPr id="222" name="Google Shape;222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 txBox="1"/>
            <p:nvPr/>
          </p:nvSpPr>
          <p:spPr>
            <a:xfrm>
              <a:off x="3602464" y="1613600"/>
              <a:ext cx="1084200" cy="97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Potentiomètre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27"/>
          <p:cNvGrpSpPr/>
          <p:nvPr/>
        </p:nvGrpSpPr>
        <p:grpSpPr>
          <a:xfrm>
            <a:off x="3210541" y="3318739"/>
            <a:ext cx="1498800" cy="1498800"/>
            <a:chOff x="644203" y="3718814"/>
            <a:chExt cx="1498800" cy="1498800"/>
          </a:xfrm>
        </p:grpSpPr>
        <p:sp>
          <p:nvSpPr>
            <p:cNvPr id="225" name="Google Shape;225;p27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Bande 4 NeoPixels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5872371" y="1570943"/>
            <a:ext cx="1030262" cy="1030262"/>
            <a:chOff x="3490737" y="1374053"/>
            <a:chExt cx="1423800" cy="1423800"/>
          </a:xfrm>
        </p:grpSpPr>
        <p:sp>
          <p:nvSpPr>
            <p:cNvPr id="228" name="Google Shape;228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Bouton poussoir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27"/>
          <p:cNvGrpSpPr/>
          <p:nvPr/>
        </p:nvGrpSpPr>
        <p:grpSpPr>
          <a:xfrm>
            <a:off x="4709346" y="935905"/>
            <a:ext cx="1030262" cy="1030262"/>
            <a:chOff x="3490737" y="1374053"/>
            <a:chExt cx="1423800" cy="1423800"/>
          </a:xfrm>
        </p:grpSpPr>
        <p:sp>
          <p:nvSpPr>
            <p:cNvPr id="231" name="Google Shape;231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17340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Résumé</a:t>
            </a:r>
            <a:endParaRPr sz="1200"/>
          </a:p>
        </p:txBody>
      </p:sp>
      <p:sp>
        <p:nvSpPr>
          <p:cNvPr id="240" name="Google Shape;240;p28"/>
          <p:cNvSpPr/>
          <p:nvPr/>
        </p:nvSpPr>
        <p:spPr>
          <a:xfrm>
            <a:off x="52153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Business Model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/>
          <p:nvPr/>
        </p:nvSpPr>
        <p:spPr>
          <a:xfrm>
            <a:off x="2936084" y="1532028"/>
            <a:ext cx="3501300" cy="35013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29"/>
          <p:cNvGrpSpPr/>
          <p:nvPr/>
        </p:nvGrpSpPr>
        <p:grpSpPr>
          <a:xfrm>
            <a:off x="3603776" y="1134302"/>
            <a:ext cx="2166000" cy="2166000"/>
            <a:chOff x="3611776" y="414352"/>
            <a:chExt cx="2166000" cy="2166000"/>
          </a:xfrm>
        </p:grpSpPr>
        <p:sp>
          <p:nvSpPr>
            <p:cNvPr id="247" name="Google Shape;247;p29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Projet captivant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29"/>
          <p:cNvGrpSpPr/>
          <p:nvPr/>
        </p:nvGrpSpPr>
        <p:grpSpPr>
          <a:xfrm>
            <a:off x="4554258" y="2752814"/>
            <a:ext cx="2166000" cy="2166000"/>
            <a:chOff x="4562258" y="2032864"/>
            <a:chExt cx="2166000" cy="2166000"/>
          </a:xfrm>
        </p:grpSpPr>
        <p:sp>
          <p:nvSpPr>
            <p:cNvPr id="250" name="Google Shape;250;p29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Complexité</a:t>
              </a: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pour la mise en place</a:t>
              </a: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29"/>
          <p:cNvGrpSpPr/>
          <p:nvPr/>
        </p:nvGrpSpPr>
        <p:grpSpPr>
          <a:xfrm>
            <a:off x="2694876" y="2752814"/>
            <a:ext cx="2166000" cy="2166000"/>
            <a:chOff x="2702876" y="2032864"/>
            <a:chExt cx="2166000" cy="2166000"/>
          </a:xfrm>
        </p:grpSpPr>
        <p:sp>
          <p:nvSpPr>
            <p:cNvPr id="253" name="Google Shape;253;p29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Potentiel élevé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4076680" y="2666191"/>
            <a:ext cx="1225800" cy="12258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EcoSmart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1653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Résumé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493950" y="1498800"/>
            <a:ext cx="8156100" cy="11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 !</a:t>
            </a:r>
            <a:endParaRPr/>
          </a:p>
        </p:txBody>
      </p:sp>
      <p:cxnSp>
        <p:nvCxnSpPr>
          <p:cNvPr id="262" name="Google Shape;262;p30"/>
          <p:cNvCxnSpPr/>
          <p:nvPr/>
        </p:nvCxnSpPr>
        <p:spPr>
          <a:xfrm flipH="1" rot="10800000">
            <a:off x="1231200" y="2744000"/>
            <a:ext cx="6681600" cy="1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 txBox="1"/>
          <p:nvPr>
            <p:ph type="title"/>
          </p:nvPr>
        </p:nvSpPr>
        <p:spPr>
          <a:xfrm>
            <a:off x="1431300" y="2901875"/>
            <a:ext cx="6281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AVEZ-VOUS DES QUESTIONS ?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8332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Introduction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Qu’est ce que EcoSmart ?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Business Model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Étude </a:t>
            </a:r>
            <a:r>
              <a:rPr lang="fr"/>
              <a:t>concurrentielle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Présentation de use cases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Démonstration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fr"/>
              <a:t>Conclusion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2688745" y="732019"/>
            <a:ext cx="3768522" cy="3774409"/>
            <a:chOff x="2675582" y="676586"/>
            <a:chExt cx="3793942" cy="3790328"/>
          </a:xfrm>
        </p:grpSpPr>
        <p:sp>
          <p:nvSpPr>
            <p:cNvPr id="78" name="Google Shape;78;p16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6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83" name="Google Shape;83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16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86" name="Google Shape;86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89" name="Google Shape;89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6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4" name="Google Shape;94;p16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95" name="Google Shape;95;p16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6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323500" y="1170475"/>
            <a:ext cx="3362713" cy="1289700"/>
            <a:chOff x="323500" y="1170475"/>
            <a:chExt cx="3362713" cy="1289700"/>
          </a:xfrm>
        </p:grpSpPr>
        <p:sp>
          <p:nvSpPr>
            <p:cNvPr id="99" name="Google Shape;99;p16"/>
            <p:cNvSpPr txBox="1"/>
            <p:nvPr/>
          </p:nvSpPr>
          <p:spPr>
            <a:xfrm>
              <a:off x="323500" y="11704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Une équipe de choc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4 collaborateurs unis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0" name="Google Shape;100;p16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1" name="Google Shape;101;p16"/>
          <p:cNvGrpSpPr/>
          <p:nvPr/>
        </p:nvGrpSpPr>
        <p:grpSpPr>
          <a:xfrm>
            <a:off x="323500" y="2828275"/>
            <a:ext cx="3629413" cy="1289700"/>
            <a:chOff x="323500" y="2828275"/>
            <a:chExt cx="3629413" cy="1289700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323500" y="28282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Phase de recherches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Étude de plusieurs sujets avec un certain potentiel dans le monde de l’IOT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" name="Google Shape;103;p16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4" name="Google Shape;104;p16"/>
          <p:cNvGrpSpPr/>
          <p:nvPr/>
        </p:nvGrpSpPr>
        <p:grpSpPr>
          <a:xfrm>
            <a:off x="5209825" y="1060350"/>
            <a:ext cx="3610650" cy="1289700"/>
            <a:chOff x="5209825" y="1060350"/>
            <a:chExt cx="3610650" cy="1289700"/>
          </a:xfrm>
        </p:grpSpPr>
        <p:sp>
          <p:nvSpPr>
            <p:cNvPr id="105" name="Google Shape;105;p16"/>
            <p:cNvSpPr txBox="1"/>
            <p:nvPr/>
          </p:nvSpPr>
          <p:spPr>
            <a:xfrm>
              <a:off x="6696475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Choix du sujet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Développement d’un système de gestion de l'énergie : EcoSmart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7" name="Google Shape;107;p16"/>
          <p:cNvGrpSpPr/>
          <p:nvPr/>
        </p:nvGrpSpPr>
        <p:grpSpPr>
          <a:xfrm>
            <a:off x="5209825" y="3020450"/>
            <a:ext cx="3610650" cy="1289700"/>
            <a:chOff x="5209825" y="3020450"/>
            <a:chExt cx="3610650" cy="1289700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latin typeface="Roboto"/>
                  <a:ea typeface="Roboto"/>
                  <a:cs typeface="Roboto"/>
                  <a:sym typeface="Roboto"/>
                </a:rPr>
                <a:t>De multiples échanges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Roboto"/>
                  <a:ea typeface="Roboto"/>
                  <a:cs typeface="Roboto"/>
                  <a:sym typeface="Roboto"/>
                </a:rPr>
                <a:t>Succession de débats et élimination des projets finalement peu concluants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9" name="Google Shape;109;p16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QUE EcoSMART ?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2153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Fonctionnalités clés </a:t>
            </a:r>
            <a:endParaRPr sz="1200"/>
          </a:p>
        </p:txBody>
      </p:sp>
      <p:sp>
        <p:nvSpPr>
          <p:cNvPr id="116" name="Google Shape;116;p17"/>
          <p:cNvSpPr/>
          <p:nvPr/>
        </p:nvSpPr>
        <p:spPr>
          <a:xfrm>
            <a:off x="1734025" y="3864800"/>
            <a:ext cx="2118300" cy="552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Description</a:t>
            </a:r>
            <a:endParaRPr sz="12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1661375" y="1576813"/>
            <a:ext cx="1942800" cy="1569600"/>
            <a:chOff x="1660800" y="1171213"/>
            <a:chExt cx="1942800" cy="1569600"/>
          </a:xfrm>
        </p:grpSpPr>
        <p:sp>
          <p:nvSpPr>
            <p:cNvPr id="123" name="Google Shape;123;p18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Coût de l’énergie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Les utilisateurs estiment que les coûts de l’énergie sont </a:t>
              </a: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élevés</a:t>
              </a: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3601175" y="1576813"/>
            <a:ext cx="1942800" cy="1569600"/>
            <a:chOff x="3600600" y="1170963"/>
            <a:chExt cx="1942800" cy="1569600"/>
          </a:xfrm>
        </p:grpSpPr>
        <p:sp>
          <p:nvSpPr>
            <p:cNvPr id="127" name="Google Shape;127;p18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Manque de connaissances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Beaucoup de monde n’est pas assez informé sur la gestion de son énergie.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5540409" y="1593764"/>
            <a:ext cx="1942800" cy="1552648"/>
            <a:chOff x="5539816" y="1171213"/>
            <a:chExt cx="1942800" cy="1569600"/>
          </a:xfrm>
        </p:grpSpPr>
        <p:sp>
          <p:nvSpPr>
            <p:cNvPr id="131" name="Google Shape;131;p18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Prise de conscience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 maîtrise de l’énergie devient de plus en plus courante.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3474468" y="2333171"/>
            <a:ext cx="260366" cy="260366"/>
            <a:chOff x="3157188" y="909150"/>
            <a:chExt cx="470400" cy="470400"/>
          </a:xfrm>
        </p:grpSpPr>
        <p:sp>
          <p:nvSpPr>
            <p:cNvPr id="135" name="Google Shape;135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5413627" y="2333171"/>
            <a:ext cx="260366" cy="260366"/>
            <a:chOff x="3157188" y="909150"/>
            <a:chExt cx="470400" cy="470400"/>
          </a:xfrm>
        </p:grpSpPr>
        <p:sp>
          <p:nvSpPr>
            <p:cNvPr id="138" name="Google Shape;138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1660809" y="3129538"/>
            <a:ext cx="5822400" cy="1248600"/>
            <a:chOff x="1660800" y="2723938"/>
            <a:chExt cx="5822400" cy="1248600"/>
          </a:xfrm>
        </p:grpSpPr>
        <p:sp>
          <p:nvSpPr>
            <p:cNvPr id="141" name="Google Shape;141;p18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2583300" y="2978750"/>
              <a:ext cx="39774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Système de gestion de l'énergie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3096591" y="3328250"/>
              <a:ext cx="31548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Prise de conscience de la consommation d'énergie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Optimiser l’utilisation des appareils électroménagers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f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Réduction de l’empreinte carbone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1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 clés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235250" y="1707275"/>
            <a:ext cx="20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Surveillance en temps réel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097500" y="290752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Programmation des horaires d’utilisation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359875" y="1881000"/>
            <a:ext cx="20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Contrôle à distance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6359875" y="402357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Suivi des économies d’énergie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822575" y="4215400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Intégration avec d’autres appareils connectés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348675" y="2771125"/>
            <a:ext cx="201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Recommandations</a:t>
            </a:r>
            <a:r>
              <a:rPr i="1" lang="fr" sz="1100"/>
              <a:t> d’optimisations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6" name="Google Shape;156;p19"/>
          <p:cNvCxnSpPr>
            <a:stCxn id="150" idx="3"/>
            <a:endCxn id="152" idx="1"/>
          </p:cNvCxnSpPr>
          <p:nvPr/>
        </p:nvCxnSpPr>
        <p:spPr>
          <a:xfrm>
            <a:off x="2246450" y="1884275"/>
            <a:ext cx="4113300" cy="1737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stCxn id="152" idx="2"/>
            <a:endCxn id="155" idx="0"/>
          </p:cNvCxnSpPr>
          <p:nvPr/>
        </p:nvCxnSpPr>
        <p:spPr>
          <a:xfrm rot="5400000">
            <a:off x="6091825" y="1497450"/>
            <a:ext cx="536100" cy="2011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>
            <a:stCxn id="155" idx="1"/>
            <a:endCxn id="151" idx="3"/>
          </p:cNvCxnSpPr>
          <p:nvPr/>
        </p:nvCxnSpPr>
        <p:spPr>
          <a:xfrm flipH="1">
            <a:off x="3108775" y="3045475"/>
            <a:ext cx="1239900" cy="136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>
            <a:stCxn id="151" idx="2"/>
            <a:endCxn id="154" idx="1"/>
          </p:cNvCxnSpPr>
          <p:nvPr/>
        </p:nvCxnSpPr>
        <p:spPr>
          <a:xfrm flipH="1" rot="-5400000">
            <a:off x="1946050" y="3613275"/>
            <a:ext cx="1033500" cy="719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stCxn id="154" idx="3"/>
            <a:endCxn id="153" idx="1"/>
          </p:cNvCxnSpPr>
          <p:nvPr/>
        </p:nvCxnSpPr>
        <p:spPr>
          <a:xfrm flipH="1" rot="10800000">
            <a:off x="4833775" y="4298050"/>
            <a:ext cx="1526100" cy="19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899" y="-1023599"/>
            <a:ext cx="9415101" cy="61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Étude </a:t>
            </a:r>
            <a:r>
              <a:rPr lang="fr"/>
              <a:t>concurrentielle</a:t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450" y="0"/>
            <a:ext cx="725550" cy="7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